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75" r:id="rId2"/>
    <p:sldId id="257" r:id="rId3"/>
    <p:sldId id="258" r:id="rId4"/>
    <p:sldId id="260" r:id="rId5"/>
    <p:sldId id="262" r:id="rId6"/>
    <p:sldId id="283" r:id="rId7"/>
    <p:sldId id="263" r:id="rId8"/>
    <p:sldId id="264" r:id="rId9"/>
    <p:sldId id="278" r:id="rId10"/>
    <p:sldId id="265" r:id="rId11"/>
    <p:sldId id="284" r:id="rId12"/>
    <p:sldId id="279" r:id="rId13"/>
    <p:sldId id="266" r:id="rId14"/>
    <p:sldId id="268" r:id="rId15"/>
    <p:sldId id="285" r:id="rId16"/>
    <p:sldId id="269" r:id="rId17"/>
    <p:sldId id="270" r:id="rId18"/>
    <p:sldId id="271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A0808"/>
    <a:srgbClr val="792105"/>
    <a:srgbClr val="2FCCFD"/>
    <a:srgbClr val="2E51FE"/>
    <a:srgbClr val="5FD7F3"/>
    <a:srgbClr val="F4BD6C"/>
    <a:srgbClr val="A5130F"/>
    <a:srgbClr val="6BA42C"/>
    <a:srgbClr val="42CDD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89985" autoAdjust="0"/>
  </p:normalViewPr>
  <p:slideViewPr>
    <p:cSldViewPr>
      <p:cViewPr>
        <p:scale>
          <a:sx n="71" d="100"/>
          <a:sy n="71" d="100"/>
        </p:scale>
        <p:origin x="-127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1619B-458D-4840-82E4-E199472C7708}" type="datetimeFigureOut">
              <a:rPr lang="ru-RU" smtClean="0"/>
              <a:pPr/>
              <a:t>15.01.2019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B9E61-E5B3-431F-BE65-676D699CF2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B9E61-E5B3-431F-BE65-676D699CF239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00D7-3E1A-42F6-8D0F-87E0EBDF245E}" type="datetimeFigureOut">
              <a:rPr lang="ru-RU" smtClean="0"/>
              <a:pPr/>
              <a:t>15.01.2019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5F471F-4999-4993-A7AA-E61F3317200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00D7-3E1A-42F6-8D0F-87E0EBDF245E}" type="datetimeFigureOut">
              <a:rPr lang="ru-RU" smtClean="0"/>
              <a:pPr/>
              <a:t>15.01.2019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71F-4999-4993-A7AA-E61F3317200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00D7-3E1A-42F6-8D0F-87E0EBDF245E}" type="datetimeFigureOut">
              <a:rPr lang="ru-RU" smtClean="0"/>
              <a:pPr/>
              <a:t>15.01.2019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71F-4999-4993-A7AA-E61F3317200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00D7-3E1A-42F6-8D0F-87E0EBDF245E}" type="datetimeFigureOut">
              <a:rPr lang="ru-RU" smtClean="0"/>
              <a:pPr/>
              <a:t>15.01.2019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5F471F-4999-4993-A7AA-E61F3317200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00D7-3E1A-42F6-8D0F-87E0EBDF245E}" type="datetimeFigureOut">
              <a:rPr lang="ru-RU" smtClean="0"/>
              <a:pPr/>
              <a:t>15.01.2019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71F-4999-4993-A7AA-E61F3317200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00D7-3E1A-42F6-8D0F-87E0EBDF245E}" type="datetimeFigureOut">
              <a:rPr lang="ru-RU" smtClean="0"/>
              <a:pPr/>
              <a:t>15.01.2019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71F-4999-4993-A7AA-E61F3317200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00D7-3E1A-42F6-8D0F-87E0EBDF245E}" type="datetimeFigureOut">
              <a:rPr lang="ru-RU" smtClean="0"/>
              <a:pPr/>
              <a:t>15.01.2019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05F471F-4999-4993-A7AA-E61F3317200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00D7-3E1A-42F6-8D0F-87E0EBDF245E}" type="datetimeFigureOut">
              <a:rPr lang="ru-RU" smtClean="0"/>
              <a:pPr/>
              <a:t>15.01.2019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71F-4999-4993-A7AA-E61F3317200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00D7-3E1A-42F6-8D0F-87E0EBDF245E}" type="datetimeFigureOut">
              <a:rPr lang="ru-RU" smtClean="0"/>
              <a:pPr/>
              <a:t>15.01.2019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71F-4999-4993-A7AA-E61F3317200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00D7-3E1A-42F6-8D0F-87E0EBDF245E}" type="datetimeFigureOut">
              <a:rPr lang="ru-RU" smtClean="0"/>
              <a:pPr/>
              <a:t>15.01.2019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71F-4999-4993-A7AA-E61F3317200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00D7-3E1A-42F6-8D0F-87E0EBDF245E}" type="datetimeFigureOut">
              <a:rPr lang="ru-RU" smtClean="0"/>
              <a:pPr/>
              <a:t>15.01.2019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71F-4999-4993-A7AA-E61F3317200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75C00D7-3E1A-42F6-8D0F-87E0EBDF245E}" type="datetimeFigureOut">
              <a:rPr lang="ru-RU" smtClean="0"/>
              <a:pPr/>
              <a:t>15.01.2019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05F471F-4999-4993-A7AA-E61F3317200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nfourok.ru/site/go?href=http://www.lego.com/ru-ru/" TargetMode="External"/><Relationship Id="rId2" Type="http://schemas.openxmlformats.org/officeDocument/2006/relationships/hyperlink" Target="http://infourok.ru/site/go?href=http://www.int-edu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fourok.ru/site/go?href=http://education.lego.com/ru-ru/preschool-and-schoo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14480" y="142853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8417" y="6488668"/>
            <a:ext cx="4025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28794" y="1357298"/>
            <a:ext cx="6143668" cy="584775"/>
          </a:xfrm>
          <a:prstGeom prst="rect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A5130F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«Макет кирпичного завода»</a:t>
            </a:r>
            <a:endParaRPr lang="ru-RU" sz="3200" b="1" dirty="0">
              <a:ln>
                <a:solidFill>
                  <a:srgbClr val="A5130F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28728" y="214290"/>
            <a:ext cx="7143800" cy="628648"/>
          </a:xfrm>
          <a:prstGeom prst="roundRect">
            <a:avLst>
              <a:gd name="adj" fmla="val 20508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СП «Детский сад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Журавушка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ГБОУ СОШ №1 г.Похвистнево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628" y="4786322"/>
            <a:ext cx="3857652" cy="12144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Выполнили дети старшей группы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Атабаев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И. (6 лет),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Гаммершмидт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М. (6 лет)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 Шакирова О.В.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728" y="857232"/>
            <a:ext cx="678661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CA0808"/>
                </a:solidFill>
                <a:cs typeface="Aharoni" pitchFamily="2" charset="-79"/>
              </a:rPr>
              <a:t>Инженерная книга</a:t>
            </a:r>
            <a:endParaRPr lang="ru-RU" sz="3200" b="1" i="1" u="sng" dirty="0">
              <a:solidFill>
                <a:srgbClr val="CA0808"/>
              </a:solidFill>
              <a:cs typeface="Aharoni" pitchFamily="2" charset="-79"/>
            </a:endParaRPr>
          </a:p>
        </p:txBody>
      </p:sp>
      <p:pic>
        <p:nvPicPr>
          <p:cNvPr id="11" name="Picture 2" descr="C:\Users\Ольга\Desktop\фото проект\SDC11146.JPG"/>
          <p:cNvPicPr>
            <a:picLocks noChangeAspect="1" noChangeArrowheads="1"/>
          </p:cNvPicPr>
          <p:nvPr/>
        </p:nvPicPr>
        <p:blipFill>
          <a:blip r:embed="rId3" cstate="print"/>
          <a:srcRect l="21041" t="9820" r="16689"/>
          <a:stretch>
            <a:fillRect/>
          </a:stretch>
        </p:blipFill>
        <p:spPr bwMode="auto">
          <a:xfrm>
            <a:off x="785786" y="2071678"/>
            <a:ext cx="3938978" cy="4000504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sp>
        <p:nvSpPr>
          <p:cNvPr id="15" name="Блок-схема: процесс 14"/>
          <p:cNvSpPr/>
          <p:nvPr/>
        </p:nvSpPr>
        <p:spPr>
          <a:xfrm>
            <a:off x="5857884" y="4286256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6858016" y="4286256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7858148" y="4286256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5357818" y="3714752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4357686" y="6215082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5429256" y="6215082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6429388" y="6215082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6429388" y="3714752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7429520" y="3714752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процесс 24"/>
          <p:cNvSpPr/>
          <p:nvPr/>
        </p:nvSpPr>
        <p:spPr>
          <a:xfrm>
            <a:off x="5786446" y="3143248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6786578" y="3143248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процесс 26"/>
          <p:cNvSpPr/>
          <p:nvPr/>
        </p:nvSpPr>
        <p:spPr>
          <a:xfrm>
            <a:off x="7786710" y="3143248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процесс 27"/>
          <p:cNvSpPr/>
          <p:nvPr/>
        </p:nvSpPr>
        <p:spPr>
          <a:xfrm>
            <a:off x="5143504" y="2571744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процесс 28"/>
          <p:cNvSpPr/>
          <p:nvPr/>
        </p:nvSpPr>
        <p:spPr>
          <a:xfrm>
            <a:off x="6215074" y="2571744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процесс 29"/>
          <p:cNvSpPr/>
          <p:nvPr/>
        </p:nvSpPr>
        <p:spPr>
          <a:xfrm>
            <a:off x="7215206" y="2571744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процесс 30"/>
          <p:cNvSpPr/>
          <p:nvPr/>
        </p:nvSpPr>
        <p:spPr>
          <a:xfrm>
            <a:off x="8143900" y="2571744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процесс 32"/>
          <p:cNvSpPr/>
          <p:nvPr/>
        </p:nvSpPr>
        <p:spPr>
          <a:xfrm>
            <a:off x="5715008" y="2000240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процесс 33"/>
          <p:cNvSpPr/>
          <p:nvPr/>
        </p:nvSpPr>
        <p:spPr>
          <a:xfrm>
            <a:off x="6715140" y="2000240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процесс 34"/>
          <p:cNvSpPr/>
          <p:nvPr/>
        </p:nvSpPr>
        <p:spPr>
          <a:xfrm>
            <a:off x="7715272" y="2000240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процесс 35"/>
          <p:cNvSpPr/>
          <p:nvPr/>
        </p:nvSpPr>
        <p:spPr>
          <a:xfrm>
            <a:off x="8143900" y="1428736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Блок-схема: процесс 36"/>
          <p:cNvSpPr/>
          <p:nvPr/>
        </p:nvSpPr>
        <p:spPr>
          <a:xfrm>
            <a:off x="6858016" y="857232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процесс 37"/>
          <p:cNvSpPr/>
          <p:nvPr/>
        </p:nvSpPr>
        <p:spPr>
          <a:xfrm>
            <a:off x="8001024" y="857232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процесс 38"/>
          <p:cNvSpPr/>
          <p:nvPr/>
        </p:nvSpPr>
        <p:spPr>
          <a:xfrm>
            <a:off x="2000232" y="857232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Блок-схема: процесс 39"/>
          <p:cNvSpPr/>
          <p:nvPr/>
        </p:nvSpPr>
        <p:spPr>
          <a:xfrm>
            <a:off x="0" y="2071678"/>
            <a:ext cx="628680" cy="398334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процесс 40"/>
          <p:cNvSpPr/>
          <p:nvPr/>
        </p:nvSpPr>
        <p:spPr>
          <a:xfrm>
            <a:off x="1071538" y="1428736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Блок-схема: процесс 41"/>
          <p:cNvSpPr/>
          <p:nvPr/>
        </p:nvSpPr>
        <p:spPr>
          <a:xfrm>
            <a:off x="142844" y="1428736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Блок-схема: процесс 42"/>
          <p:cNvSpPr/>
          <p:nvPr/>
        </p:nvSpPr>
        <p:spPr>
          <a:xfrm>
            <a:off x="714348" y="857232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Блок-схема: процесс 43"/>
          <p:cNvSpPr/>
          <p:nvPr/>
        </p:nvSpPr>
        <p:spPr>
          <a:xfrm>
            <a:off x="142844" y="285728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Блок-схема: процесс 44"/>
          <p:cNvSpPr/>
          <p:nvPr/>
        </p:nvSpPr>
        <p:spPr>
          <a:xfrm>
            <a:off x="0" y="2643182"/>
            <a:ext cx="642910" cy="428628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Блок-схема: процесс 45"/>
          <p:cNvSpPr/>
          <p:nvPr/>
        </p:nvSpPr>
        <p:spPr>
          <a:xfrm>
            <a:off x="0" y="3286124"/>
            <a:ext cx="642910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Блок-схема: процесс 46"/>
          <p:cNvSpPr/>
          <p:nvPr/>
        </p:nvSpPr>
        <p:spPr>
          <a:xfrm>
            <a:off x="1071538" y="6215082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Блок-схема: процесс 47"/>
          <p:cNvSpPr/>
          <p:nvPr/>
        </p:nvSpPr>
        <p:spPr>
          <a:xfrm>
            <a:off x="0" y="6000768"/>
            <a:ext cx="714348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Блок-схема: процесс 48"/>
          <p:cNvSpPr/>
          <p:nvPr/>
        </p:nvSpPr>
        <p:spPr>
          <a:xfrm>
            <a:off x="0" y="5286388"/>
            <a:ext cx="642910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Блок-схема: процесс 49"/>
          <p:cNvSpPr/>
          <p:nvPr/>
        </p:nvSpPr>
        <p:spPr>
          <a:xfrm>
            <a:off x="0" y="4643446"/>
            <a:ext cx="642910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Блок-схема: процесс 50"/>
          <p:cNvSpPr/>
          <p:nvPr/>
        </p:nvSpPr>
        <p:spPr>
          <a:xfrm>
            <a:off x="0" y="4000504"/>
            <a:ext cx="642910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Блок-схема: процесс 51"/>
          <p:cNvSpPr/>
          <p:nvPr/>
        </p:nvSpPr>
        <p:spPr>
          <a:xfrm>
            <a:off x="2143108" y="6215082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Блок-схема: процесс 52"/>
          <p:cNvSpPr/>
          <p:nvPr/>
        </p:nvSpPr>
        <p:spPr>
          <a:xfrm>
            <a:off x="3286116" y="6215082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Блок-схема: процесс 53"/>
          <p:cNvSpPr/>
          <p:nvPr/>
        </p:nvSpPr>
        <p:spPr>
          <a:xfrm>
            <a:off x="4929190" y="4286256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Блок-схема: процесс 54"/>
          <p:cNvSpPr/>
          <p:nvPr/>
        </p:nvSpPr>
        <p:spPr>
          <a:xfrm>
            <a:off x="4786314" y="3143248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Блок-схема: процесс 55"/>
          <p:cNvSpPr/>
          <p:nvPr/>
        </p:nvSpPr>
        <p:spPr>
          <a:xfrm>
            <a:off x="7429520" y="6215082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esktop\фото инженер\DSC04025.JPG"/>
          <p:cNvPicPr>
            <a:picLocks noChangeAspect="1" noChangeArrowheads="1"/>
          </p:cNvPicPr>
          <p:nvPr/>
        </p:nvPicPr>
        <p:blipFill>
          <a:blip r:embed="rId2" cstate="print"/>
          <a:srcRect l="25669" t="7583" r="3348"/>
          <a:stretch>
            <a:fillRect/>
          </a:stretch>
        </p:blipFill>
        <p:spPr bwMode="auto">
          <a:xfrm>
            <a:off x="514436" y="571480"/>
            <a:ext cx="8284516" cy="571504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esktop\фото инженер\DSC04028.JPG"/>
          <p:cNvPicPr>
            <a:picLocks noChangeAspect="1" noChangeArrowheads="1"/>
          </p:cNvPicPr>
          <p:nvPr/>
        </p:nvPicPr>
        <p:blipFill>
          <a:blip r:embed="rId2" cstate="print"/>
          <a:srcRect l="18136" t="2469" r="8967"/>
          <a:stretch>
            <a:fillRect/>
          </a:stretch>
        </p:blipFill>
        <p:spPr bwMode="auto">
          <a:xfrm>
            <a:off x="1142976" y="428604"/>
            <a:ext cx="7715304" cy="5643602"/>
          </a:xfrm>
          <a:prstGeom prst="rect">
            <a:avLst/>
          </a:prstGeom>
          <a:noFill/>
        </p:spPr>
      </p:pic>
      <p:sp>
        <p:nvSpPr>
          <p:cNvPr id="5" name="Блок-схема: процесс 4"/>
          <p:cNvSpPr/>
          <p:nvPr/>
        </p:nvSpPr>
        <p:spPr>
          <a:xfrm>
            <a:off x="214282" y="5715016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14282" y="5143512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14282" y="4572008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214282" y="4000504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214282" y="3429000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214282" y="2857496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214282" y="2214554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214282" y="1571612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214282" y="1000108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214282" y="428604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6000760" y="6215082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5000628" y="6215082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4071934" y="6215082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3143240" y="6215082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2214546" y="6215082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1285852" y="6215082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214282" y="6215082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7929586" y="6215082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процесс 23"/>
          <p:cNvSpPr/>
          <p:nvPr/>
        </p:nvSpPr>
        <p:spPr>
          <a:xfrm>
            <a:off x="7000892" y="6215082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14290"/>
            <a:ext cx="8286808" cy="707886"/>
          </a:xfrm>
          <a:prstGeom prst="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Собрали транспорт, необходимый для макета кирпичного завода из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конструктора</a:t>
            </a:r>
          </a:p>
        </p:txBody>
      </p:sp>
      <p:sp>
        <p:nvSpPr>
          <p:cNvPr id="4" name="Овальная выноска 3"/>
          <p:cNvSpPr/>
          <p:nvPr/>
        </p:nvSpPr>
        <p:spPr>
          <a:xfrm flipH="1">
            <a:off x="214282" y="1000108"/>
            <a:ext cx="3000428" cy="2714644"/>
          </a:xfrm>
          <a:prstGeom prst="wedgeEllipseCallout">
            <a:avLst/>
          </a:prstGeom>
          <a:solidFill>
            <a:srgbClr val="42CDDC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 давай сами из</a:t>
            </a:r>
            <a:r>
              <a:rPr lang="en-US" b="1" dirty="0" smtClean="0">
                <a:solidFill>
                  <a:schemeClr val="tx1"/>
                </a:solidFill>
              </a:rPr>
              <a:t> LEGO</a:t>
            </a:r>
            <a:r>
              <a:rPr lang="ru-RU" b="1" dirty="0" smtClean="0">
                <a:solidFill>
                  <a:schemeClr val="tx1"/>
                </a:solidFill>
              </a:rPr>
              <a:t>  – конструктора бульдозер соберем! Добавим механизм, пульт управления и сможем им управлять!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одержимое 3"/>
          <p:cNvSpPr>
            <a:spLocks noGrp="1"/>
          </p:cNvSpPr>
          <p:nvPr>
            <p:ph idx="1"/>
          </p:nvPr>
        </p:nvSpPr>
        <p:spPr>
          <a:xfrm>
            <a:off x="5286348" y="1214422"/>
            <a:ext cx="3857652" cy="2008183"/>
          </a:xfrm>
          <a:prstGeom prst="wedgeEllipseCallout">
            <a:avLst/>
          </a:prstGeom>
          <a:solidFill>
            <a:srgbClr val="42CDDC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7500" lnSpcReduction="2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Для нашего кирпичного завода нам потребуется </a:t>
            </a:r>
            <a:r>
              <a:rPr lang="ru-RU" b="1" u="sng" dirty="0" smtClean="0">
                <a:solidFill>
                  <a:schemeClr val="tx1"/>
                </a:solidFill>
              </a:rPr>
              <a:t>спецтехника: </a:t>
            </a:r>
            <a:r>
              <a:rPr lang="ru-RU" b="1" dirty="0" smtClean="0">
                <a:solidFill>
                  <a:schemeClr val="tx1"/>
                </a:solidFill>
              </a:rPr>
              <a:t>экскаваторы, бульдозеры, самосвалы, вилочный погрузчик!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" name="Picture 3" descr="C:\Users\Ольга\Desktop\фото проект\SDC11143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2357422" y="3357562"/>
            <a:ext cx="4429156" cy="3321867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Блок-схема: процесс 5"/>
          <p:cNvSpPr/>
          <p:nvPr/>
        </p:nvSpPr>
        <p:spPr>
          <a:xfrm>
            <a:off x="214282" y="6000768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6929454" y="6000768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571472" y="4000504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142976" y="4714884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142844" y="4714884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714348" y="5357826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1214414" y="6000768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7358082" y="4071942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7929586" y="4786322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6929454" y="4786322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7429520" y="5357826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8001024" y="6000768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Ольга\Desktop\фото проект\SDC11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71612"/>
            <a:ext cx="6572295" cy="49292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85720" y="285728"/>
            <a:ext cx="8429684" cy="1000132"/>
          </a:xfrm>
          <a:prstGeom prst="round2DiagRect">
            <a:avLst/>
          </a:prstGeom>
          <a:ln w="57150">
            <a:solidFill>
              <a:srgbClr val="79210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Строительство офиса  для макета кирпичного завода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из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LEGO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конструктора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285720" y="4214818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85720" y="3571876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85720" y="4786322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285720" y="5429264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285720" y="6072206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285720" y="2928934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285720" y="2357430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285720" y="1714488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8072462" y="1643050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8072462" y="5286388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8072462" y="4643446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8072462" y="4000504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8072462" y="3429000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8072462" y="2857496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8072462" y="2214554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8072462" y="5929330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Ольга\Desktop\фото проект\SDC11139.JPG"/>
          <p:cNvPicPr>
            <a:picLocks noChangeAspect="1" noChangeArrowheads="1"/>
          </p:cNvPicPr>
          <p:nvPr/>
        </p:nvPicPr>
        <p:blipFill>
          <a:blip r:embed="rId2" cstate="print"/>
          <a:srcRect l="7595" t="5063"/>
          <a:stretch>
            <a:fillRect/>
          </a:stretch>
        </p:blipFill>
        <p:spPr bwMode="auto">
          <a:xfrm>
            <a:off x="1643042" y="1500174"/>
            <a:ext cx="6675165" cy="5143536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28662" y="142852"/>
            <a:ext cx="7966092" cy="1200329"/>
          </a:xfrm>
          <a:prstGeom prst="rect">
            <a:avLst/>
          </a:prstGeom>
          <a:ln w="57150">
            <a:solidFill>
              <a:srgbClr val="AE1A0A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Построили цех по смешиванию и очищению сырья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изготовления кирпича из конструктора «Движущиеся шестеренки»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285720" y="3571876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285720" y="4786322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85720" y="4214818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85720" y="5429264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357158" y="6072206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285720" y="3000372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285720" y="2357430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285720" y="1714488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esktop\фото проект\SDC11134.JPG"/>
          <p:cNvPicPr>
            <a:picLocks noChangeAspect="1" noChangeArrowheads="1"/>
          </p:cNvPicPr>
          <p:nvPr/>
        </p:nvPicPr>
        <p:blipFill>
          <a:blip r:embed="rId2" cstate="print"/>
          <a:srcRect l="3629" t="1613"/>
          <a:stretch>
            <a:fillRect/>
          </a:stretch>
        </p:blipFill>
        <p:spPr bwMode="auto">
          <a:xfrm>
            <a:off x="1928794" y="2214554"/>
            <a:ext cx="5598318" cy="428658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</p:pic>
      <p:sp>
        <p:nvSpPr>
          <p:cNvPr id="5" name="Овальная выноска 4"/>
          <p:cNvSpPr/>
          <p:nvPr/>
        </p:nvSpPr>
        <p:spPr>
          <a:xfrm>
            <a:off x="6429388" y="571480"/>
            <a:ext cx="2500330" cy="21431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Строим цех формования кирпича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Овальная выноска 5"/>
          <p:cNvSpPr/>
          <p:nvPr/>
        </p:nvSpPr>
        <p:spPr>
          <a:xfrm flipH="1">
            <a:off x="571472" y="428604"/>
            <a:ext cx="2714644" cy="235745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 этом цеху наше сырье приобретет правильную  форму кирпича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714348" y="3286124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214282" y="4000504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571472" y="4572008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1071538" y="5143512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1785918" y="5786454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3500430" y="1643050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5214942" y="1643050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4357686" y="1000108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7572396" y="3143248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8143900" y="3786190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7929586" y="4429132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7500958" y="5072074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6929454" y="5786454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Ольга\Desktop\фото проект\SDC11140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t="9333"/>
          <a:stretch>
            <a:fillRect/>
          </a:stretch>
        </p:blipFill>
        <p:spPr bwMode="auto">
          <a:xfrm>
            <a:off x="1285852" y="1571612"/>
            <a:ext cx="7286644" cy="4954915"/>
          </a:xfrm>
          <a:prstGeom prst="flowChartAlternateProcess">
            <a:avLst/>
          </a:prstGeom>
          <a:noFill/>
          <a:ln w="76200">
            <a:solidFill>
              <a:srgbClr val="0070C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428728" y="142853"/>
            <a:ext cx="6715172" cy="1328023"/>
          </a:xfrm>
          <a:prstGeom prst="flowChartAlternateProcess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</a:rPr>
              <a:t> </a:t>
            </a:r>
            <a:r>
              <a:rPr lang="ru-RU" sz="2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Построили цех для сушки кирпича из магнитного конструктора</a:t>
            </a:r>
          </a:p>
          <a:p>
            <a:r>
              <a:rPr lang="ru-RU" sz="2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                          </a:t>
            </a:r>
            <a:endParaRPr lang="ru-RU" sz="2400" dirty="0">
              <a:ln>
                <a:solidFill>
                  <a:schemeClr val="accent5">
                    <a:lumMod val="50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214282" y="4643446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214282" y="5429264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14282" y="6143644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14282" y="3286124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214282" y="2571744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214282" y="1857364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214282" y="4000504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214282" y="1214422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214282" y="571480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Ольга\Desktop\фото проект\SDC1114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928926" y="1714488"/>
            <a:ext cx="5762665" cy="4321999"/>
          </a:xfrm>
          <a:prstGeom prst="round1Rect">
            <a:avLst/>
          </a:prstGeom>
          <a:noFill/>
          <a:ln w="57150">
            <a:solidFill>
              <a:srgbClr val="792105"/>
            </a:solidFill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285852" y="428604"/>
            <a:ext cx="6858048" cy="914400"/>
          </a:xfrm>
          <a:prstGeom prst="roundRect">
            <a:avLst/>
          </a:prstGeom>
          <a:solidFill>
            <a:srgbClr val="6BA4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92105"/>
                </a:solidFill>
              </a:rPr>
              <a:t>Построили цех для обжига кирпича</a:t>
            </a:r>
            <a:endParaRPr lang="ru-RU" sz="2800" b="1" dirty="0">
              <a:solidFill>
                <a:srgbClr val="792105"/>
              </a:solidFill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214282" y="5500702"/>
            <a:ext cx="985838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857356" y="6000768"/>
            <a:ext cx="100013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928662" y="6000768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0" y="6000768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 rot="3480458">
            <a:off x="1572638" y="3604586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357158" y="4929198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1500166" y="4929198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1428728" y="5500702"/>
            <a:ext cx="914400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357158" y="4357694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1500166" y="4429132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процесс 13"/>
          <p:cNvSpPr/>
          <p:nvPr/>
        </p:nvSpPr>
        <p:spPr>
          <a:xfrm rot="7359233">
            <a:off x="432291" y="2675582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роцесс 14"/>
          <p:cNvSpPr/>
          <p:nvPr/>
        </p:nvSpPr>
        <p:spPr>
          <a:xfrm rot="7571487">
            <a:off x="231245" y="3601529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процесс 15"/>
          <p:cNvSpPr/>
          <p:nvPr/>
        </p:nvSpPr>
        <p:spPr>
          <a:xfrm rot="5400000">
            <a:off x="884943" y="3687033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процесс 16"/>
          <p:cNvSpPr/>
          <p:nvPr/>
        </p:nvSpPr>
        <p:spPr>
          <a:xfrm rot="3784300">
            <a:off x="1264667" y="2676139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процесс 17"/>
          <p:cNvSpPr/>
          <p:nvPr/>
        </p:nvSpPr>
        <p:spPr>
          <a:xfrm rot="5400000">
            <a:off x="813505" y="1758207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571472" y="285728"/>
            <a:ext cx="8358246" cy="1785950"/>
          </a:xfrm>
          <a:prstGeom prst="flowChartAlternateProcess">
            <a:avLst/>
          </a:prstGeom>
          <a:solidFill>
            <a:srgbClr val="2FCCFD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A5130F"/>
                </a:solidFill>
                <a:latin typeface="Times New Roman" pitchFamily="18" charset="0"/>
                <a:cs typeface="Times New Roman" pitchFamily="18" charset="0"/>
              </a:rPr>
              <a:t>Расставили поэтапно построенные цеха кирпичного завода и обыграли постройку .</a:t>
            </a:r>
          </a:p>
          <a:p>
            <a:pPr algn="ctr"/>
            <a:r>
              <a:rPr lang="ru-RU" sz="2400" b="1" i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Да, нелегкая работа – постройка кирпичного завода!</a:t>
            </a:r>
          </a:p>
          <a:p>
            <a:pPr algn="ctr"/>
            <a:r>
              <a:rPr lang="ru-RU" sz="2400" b="1" i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мы справились, УРА!  Ребятам показать пора!</a:t>
            </a:r>
          </a:p>
          <a:p>
            <a:pPr algn="ctr"/>
            <a:endParaRPr lang="ru-RU" sz="2400" b="1" dirty="0">
              <a:solidFill>
                <a:srgbClr val="A5130F"/>
              </a:solidFill>
            </a:endParaRPr>
          </a:p>
        </p:txBody>
      </p:sp>
      <p:pic>
        <p:nvPicPr>
          <p:cNvPr id="6" name="Picture 3" descr="C:\Users\Ольга\Desktop\фото проект\SDC11145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357290" y="2214554"/>
            <a:ext cx="6786610" cy="4429156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Блок-схема: процесс 4"/>
          <p:cNvSpPr/>
          <p:nvPr/>
        </p:nvSpPr>
        <p:spPr>
          <a:xfrm rot="5400000">
            <a:off x="27687" y="4901479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 rot="5400000">
            <a:off x="599191" y="4258537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 rot="5400000">
            <a:off x="27687" y="3615595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 rot="5400000">
            <a:off x="599191" y="2972653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 rot="5400000">
            <a:off x="-43751" y="2401149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 rot="5400000">
            <a:off x="8314495" y="3401281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 rot="5400000">
            <a:off x="8100181" y="2401149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роцесс 12"/>
          <p:cNvSpPr/>
          <p:nvPr/>
        </p:nvSpPr>
        <p:spPr>
          <a:xfrm rot="5400000">
            <a:off x="27687" y="5973049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процесс 13"/>
          <p:cNvSpPr/>
          <p:nvPr/>
        </p:nvSpPr>
        <p:spPr>
          <a:xfrm rot="5400000">
            <a:off x="599191" y="5615859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роцесс 14"/>
          <p:cNvSpPr/>
          <p:nvPr/>
        </p:nvSpPr>
        <p:spPr>
          <a:xfrm rot="5400000">
            <a:off x="8100181" y="4329975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процесс 15"/>
          <p:cNvSpPr/>
          <p:nvPr/>
        </p:nvSpPr>
        <p:spPr>
          <a:xfrm rot="5400000">
            <a:off x="8314495" y="5258669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процесс 16"/>
          <p:cNvSpPr/>
          <p:nvPr/>
        </p:nvSpPr>
        <p:spPr>
          <a:xfrm rot="5400000">
            <a:off x="8028743" y="6201633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57158" y="1142984"/>
            <a:ext cx="8572560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Список литературы: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Комарова Л. Г. Строим из LEGO (моделирование логических отношений и объектов реального мира средствами конструктора LEGO). — М.: ЛИНКА-ПРЕСС, 2001.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Куцакова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Л. В. Занятия по конструированию из строительного материала в средней группе детского сада. – М.: Феникс, 2009. – 79 с.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Куцакова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Л.В. Конструирование и ручной труд в детском саду. - М.: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Эксмо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, 2010. – 114 с.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Лиштван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З.В. Конструирование. - М.: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Владос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, 2011. – 217 с.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Лусс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Т.В. Формирование навыков конструктивно-игровой деятельности у детей с помощью ЛЕГО. – М.: Гуманитарный издательский центр ВЛАДОС, 2003.– 104 с.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Рыкова Е. А. LEGO-Лаборатория (LEGO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ControlLab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). Учебно-методическое пособие. – СПб, 2001, - 59 с.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Фешина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Е.В.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Лего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конструирование в детском саду: Пособие для педагогов. - М.: Сфера, 2011. – 243 с.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Список сайтов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  <a:hlinkClick r:id="rId2"/>
              </a:rPr>
              <a:t>http://www.int-edu.ru/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  <a:hlinkClick r:id="rId3"/>
              </a:rPr>
              <a:t>http://www.lego.com/ru-ru/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  <a:hlinkClick r:id="rId4"/>
              </a:rPr>
              <a:t>http://education.lego.com/ru-ru/preschool-and-school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1473" y="1142984"/>
            <a:ext cx="8072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357166"/>
            <a:ext cx="6954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AutoNum type="arabicPeriod"/>
            </a:pPr>
            <a:r>
              <a:rPr lang="ru-RU" sz="3200" dirty="0" smtClean="0">
                <a:solidFill>
                  <a:srgbClr val="A5130F"/>
                </a:solidFill>
                <a:latin typeface="Impact" panose="020B0806030902050204" pitchFamily="34" charset="0"/>
              </a:rPr>
              <a:t>Идея и общее содержание проекта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1643050"/>
            <a:ext cx="77867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Данный проект направлен на развитие конструктивных способностей, расширению кругозора и развитию познавательной активности у дошкольников.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ходе проекта дети познакомятся с технологией изготовления кирпича, придумают макет кирпичного завода, построят с помощью различного конструктора поэтапно цеха по изготовлению кирпича, обыграют постройку. Дети проявят технически – творческие способности при постройке макета кирпичного завода.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85720" y="214290"/>
            <a:ext cx="7929618" cy="370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1000"/>
              </a:spcBef>
              <a:spcAft>
                <a:spcPts val="0"/>
              </a:spcAft>
            </a:pPr>
            <a:endParaRPr lang="ru-RU" sz="2400" b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ru-RU" sz="3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Цель:</a:t>
            </a:r>
            <a:endParaRPr lang="ru-RU" sz="3200" b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Стимулировать детское техническое творчество, развивать у дошкольников интерес к моделированию и конструированию через реализацию проекта «Макет кирпичного завода». </a:t>
            </a:r>
          </a:p>
          <a:p>
            <a:pPr marL="285750" lvl="0" indent="-285750">
              <a:lnSpc>
                <a:spcPct val="120000"/>
              </a:lnSpc>
            </a:pPr>
            <a:r>
              <a:rPr lang="ru-RU" sz="3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92105"/>
                </a:solidFill>
                <a:latin typeface="Times New Roman" pitchFamily="18" charset="0"/>
                <a:ea typeface="Times New Roman" panose="02020603050405020304" pitchFamily="18" charset="0"/>
                <a:cs typeface="Aharoni" pitchFamily="2" charset="-79"/>
              </a:rPr>
              <a:t>Задачи:</a:t>
            </a:r>
          </a:p>
          <a:p>
            <a:pPr marL="285750" lvl="0" indent="-285750">
              <a:lnSpc>
                <a:spcPct val="120000"/>
              </a:lnSpc>
            </a:pPr>
            <a:endParaRPr lang="ru-RU" sz="2800" b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92105"/>
              </a:solidFill>
              <a:latin typeface="Times New Roman" pitchFamily="18" charset="0"/>
              <a:ea typeface="Times New Roman" panose="02020603050405020304" pitchFamily="18" charset="0"/>
              <a:cs typeface="Aharoni" pitchFamily="2" charset="-79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endParaRPr lang="ru-RU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4282" y="2714620"/>
            <a:ext cx="878687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познавательную активность, конструктивные способности, техническое творчество в ходе создания цехов для макета кирпичного завода;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Познакомить с такой промышленностью Самарского края, как производство кирпичей;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Познакомить детей с технологией изготовления кирпичей;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способности с помощью взрослых осуществлять поиск информации в различных источниках об этапах изготовления кирпичей, подбирать конструктор для создания построек цехов кирпичного завода;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представления о профессиях людей, работающих на кирпичном заводе;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Активизировать словарь по теме: кирпичная промышленность.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357166"/>
            <a:ext cx="8358246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 cmpd="thickThin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AE1A0A"/>
                </a:solidFill>
                <a:latin typeface="Impact" panose="020B0806030902050204" pitchFamily="34" charset="0"/>
              </a:rPr>
              <a:t>2. История вопроса и существующие способы         решения проблемы</a:t>
            </a:r>
          </a:p>
        </p:txBody>
      </p:sp>
      <p:sp>
        <p:nvSpPr>
          <p:cNvPr id="5" name="Овал 4"/>
          <p:cNvSpPr/>
          <p:nvPr/>
        </p:nvSpPr>
        <p:spPr>
          <a:xfrm>
            <a:off x="857224" y="2214554"/>
            <a:ext cx="8001056" cy="3857652"/>
          </a:xfrm>
          <a:prstGeom prst="ellipse">
            <a:avLst/>
          </a:prstGeom>
          <a:solidFill>
            <a:srgbClr val="F963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Ислам и Максим с интересом рассматривали различные архитектурные здания, построенные из кирпича. Воспитанники были восхищены красотой и разнообразием построек и каково же было их удивление, когда они узнали, что строительный материал (кирпичи) изготавливает тоже люди.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428604"/>
            <a:ext cx="7038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85728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A5130F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3. Комплексное исследование и решение на основе исследования</a:t>
            </a:r>
            <a:endParaRPr lang="ru-RU" sz="2800" dirty="0">
              <a:solidFill>
                <a:srgbClr val="A5130F"/>
              </a:solidFill>
            </a:endParaRPr>
          </a:p>
        </p:txBody>
      </p:sp>
      <p:pic>
        <p:nvPicPr>
          <p:cNvPr id="5" name="Picture 3" descr="C:\Users\Ольга\Desktop\фото проект\SDC11130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25781" t="6250" r="9375" b="16666"/>
          <a:stretch>
            <a:fillRect/>
          </a:stretch>
        </p:blipFill>
        <p:spPr bwMode="auto">
          <a:xfrm>
            <a:off x="3643306" y="1571612"/>
            <a:ext cx="5277724" cy="4705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Выноска-облако 5"/>
          <p:cNvSpPr/>
          <p:nvPr/>
        </p:nvSpPr>
        <p:spPr>
          <a:xfrm flipH="1">
            <a:off x="285720" y="857232"/>
            <a:ext cx="3214742" cy="3643338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нас в Самарской области развиты различные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промышленности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вот кирпичного завода у нас в городе нет…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1428728" y="4929198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428596" y="5857892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428596" y="5143512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428596" y="4429132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1428728" y="5643578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2500298" y="5357826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Ольга\Desktop\фото проект\SDC11131.JP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 l="13281" t="6250" r="14062" b="12500"/>
          <a:stretch>
            <a:fillRect/>
          </a:stretch>
        </p:blipFill>
        <p:spPr bwMode="auto">
          <a:xfrm>
            <a:off x="1000100" y="1285860"/>
            <a:ext cx="5223387" cy="4187751"/>
          </a:xfrm>
          <a:prstGeom prst="roundRect">
            <a:avLst>
              <a:gd name="adj" fmla="val 11111"/>
            </a:avLst>
          </a:prstGeom>
          <a:ln w="190500" cap="rnd">
            <a:solidFill>
              <a:srgbClr val="FFC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Выноска-облако 4"/>
          <p:cNvSpPr/>
          <p:nvPr/>
        </p:nvSpPr>
        <p:spPr>
          <a:xfrm>
            <a:off x="6357950" y="857232"/>
            <a:ext cx="2786050" cy="2571768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Дааа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проблема. А давай сами построим кирпичный завод и ребятам покажем.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0" y="6143644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0" y="5500702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0" y="4786322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0" y="4071942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0" y="3429000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0" y="2714620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0" y="2000240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0" y="1214422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0" y="500042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7715272" y="5143512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7072330" y="4500570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6572264" y="5143512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8143900" y="5786454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7215206" y="5786454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6215074" y="5786454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5214942" y="5643578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6786578" y="6388228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5715008" y="6388228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процесс 23"/>
          <p:cNvSpPr/>
          <p:nvPr/>
        </p:nvSpPr>
        <p:spPr>
          <a:xfrm>
            <a:off x="1142976" y="5715016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процесс 24"/>
          <p:cNvSpPr/>
          <p:nvPr/>
        </p:nvSpPr>
        <p:spPr>
          <a:xfrm>
            <a:off x="2143108" y="5715016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3143240" y="5643578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процесс 26"/>
          <p:cNvSpPr/>
          <p:nvPr/>
        </p:nvSpPr>
        <p:spPr>
          <a:xfrm>
            <a:off x="4214810" y="5643578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процесс 27"/>
          <p:cNvSpPr/>
          <p:nvPr/>
        </p:nvSpPr>
        <p:spPr>
          <a:xfrm>
            <a:off x="7786710" y="6388228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процесс 28"/>
          <p:cNvSpPr/>
          <p:nvPr/>
        </p:nvSpPr>
        <p:spPr>
          <a:xfrm>
            <a:off x="2500298" y="6388228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процесс 29"/>
          <p:cNvSpPr/>
          <p:nvPr/>
        </p:nvSpPr>
        <p:spPr>
          <a:xfrm>
            <a:off x="3643306" y="6388228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процесс 30"/>
          <p:cNvSpPr/>
          <p:nvPr/>
        </p:nvSpPr>
        <p:spPr>
          <a:xfrm>
            <a:off x="4643438" y="6388228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процесс 31"/>
          <p:cNvSpPr/>
          <p:nvPr/>
        </p:nvSpPr>
        <p:spPr>
          <a:xfrm>
            <a:off x="1428728" y="6388228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0167" y="214291"/>
            <a:ext cx="6929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AE1A0A"/>
                </a:solidFill>
                <a:latin typeface="Impact" panose="020B0806030902050204" pitchFamily="34" charset="0"/>
              </a:rPr>
              <a:t>4. Описание процесса подготовки проекта</a:t>
            </a:r>
          </a:p>
          <a:p>
            <a:endParaRPr lang="ru-RU" sz="2800" dirty="0">
              <a:solidFill>
                <a:srgbClr val="7921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1285860"/>
            <a:ext cx="8286808" cy="46434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1714488"/>
            <a:ext cx="7643866" cy="3780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Bef>
                <a:spcPts val="1000"/>
              </a:spcBef>
              <a:buClrTx/>
              <a:buSzPct val="125000"/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о работе кирпичного завода: этапы производства кирпича, какие цеха существуют на кирпичном заводе,  профессии людей работающих в данной промышленности и т.д.</a:t>
            </a:r>
          </a:p>
          <a:p>
            <a:pPr marL="285750" lvl="0" indent="-285750">
              <a:spcBef>
                <a:spcPts val="1000"/>
              </a:spcBef>
              <a:buClrTx/>
              <a:buSzPct val="125000"/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Просмотр фильмов и  презентаций о производстве кирпича.</a:t>
            </a:r>
          </a:p>
          <a:p>
            <a:pPr marL="285750" lvl="0" indent="-285750">
              <a:spcBef>
                <a:spcPts val="1000"/>
              </a:spcBef>
              <a:buClrTx/>
              <a:buSzPct val="125000"/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правилами техники безопасности на кирпичном заводе.</a:t>
            </a:r>
          </a:p>
          <a:p>
            <a:pPr marL="285750" lvl="0" indent="-285750">
              <a:spcBef>
                <a:spcPts val="1000"/>
              </a:spcBef>
              <a:buClrTx/>
              <a:buSzPct val="125000"/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 «Маленькие строители», «Мы – архитекторы».</a:t>
            </a:r>
          </a:p>
          <a:p>
            <a:pPr marL="285750" lvl="0" indent="-285750">
              <a:spcBef>
                <a:spcPts val="1000"/>
              </a:spcBef>
              <a:buClrTx/>
              <a:buSzPct val="125000"/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экскурсия на кирпичный завод в интернете.</a:t>
            </a:r>
          </a:p>
          <a:p>
            <a:pPr marL="285750" lvl="0" indent="-285750">
              <a:spcBef>
                <a:spcPts val="1000"/>
              </a:spcBef>
              <a:buClrTx/>
              <a:buSzPct val="125000"/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«Что из чего?», «Профессии», «Транспорт», «Чей инструмент».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00100" y="285728"/>
            <a:ext cx="7929618" cy="1643074"/>
          </a:xfrm>
          <a:prstGeom prst="roundRect">
            <a:avLst/>
          </a:prstGeom>
          <a:solidFill>
            <a:srgbClr val="5FD7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Познакомились с этапами производства кирпича.</a:t>
            </a:r>
          </a:p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Нарисовали план - схему постройки кирпичного завода.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2" descr="C:\Users\Ольга\Desktop\фото инженер\DSC04023.JPG"/>
          <p:cNvPicPr>
            <a:picLocks noChangeAspect="1" noChangeArrowheads="1"/>
          </p:cNvPicPr>
          <p:nvPr/>
        </p:nvPicPr>
        <p:blipFill>
          <a:blip r:embed="rId2" cstate="print"/>
          <a:srcRect l="29381" t="29691" r="3852"/>
          <a:stretch>
            <a:fillRect/>
          </a:stretch>
        </p:blipFill>
        <p:spPr bwMode="auto">
          <a:xfrm>
            <a:off x="1357290" y="2143116"/>
            <a:ext cx="7429552" cy="4532551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Блок-схема: процесс 3"/>
          <p:cNvSpPr/>
          <p:nvPr/>
        </p:nvSpPr>
        <p:spPr>
          <a:xfrm>
            <a:off x="0" y="2643182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0" y="3214686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0" y="2071678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0" y="3714752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0" y="4286256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0" y="4857760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0" y="5429264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0" y="6000768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0" y="1500174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0" y="928670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0" y="285728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357290" y="285728"/>
            <a:ext cx="7429552" cy="785842"/>
          </a:xfrm>
          <a:prstGeom prst="roundRect">
            <a:avLst/>
          </a:prstGeom>
          <a:solidFill>
            <a:srgbClr val="B6DF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Познакомились с профессиями людей, работающих на кирпичном заводе.</a:t>
            </a:r>
          </a:p>
        </p:txBody>
      </p:sp>
      <p:pic>
        <p:nvPicPr>
          <p:cNvPr id="3" name="Picture 2" descr="E:\кирпич\Новая папка\inx960x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3316496" cy="23889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4" name="Picture 4" descr="E:\кирпич\Новая папка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143380"/>
            <a:ext cx="3178959" cy="211930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5" name="Picture 3" descr="E:\кирпич\Новая папка\fd4490f5-82b7-4a71-a51e-0148b4d5db2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214422"/>
            <a:ext cx="3366516" cy="23419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7" name="Picture 5" descr="E:\кирпич\Новая папка\rkz_4_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4143380"/>
            <a:ext cx="3122563" cy="207170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714348" y="3714752"/>
            <a:ext cx="2786082" cy="2857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Водители, крановщики</a:t>
            </a:r>
            <a:endParaRPr lang="ru-RU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5074" y="3500438"/>
            <a:ext cx="207170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Погрузчики</a:t>
            </a:r>
          </a:p>
          <a:p>
            <a:pPr algn="ctr"/>
            <a:endParaRPr lang="ru-RU" dirty="0">
              <a:ln>
                <a:solidFill>
                  <a:schemeClr val="accent2">
                    <a:lumMod val="7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5852" y="6000768"/>
            <a:ext cx="192882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Цигельники</a:t>
            </a:r>
            <a:endParaRPr lang="ru-RU" sz="2000" dirty="0" smtClean="0">
              <a:ln>
                <a:solidFill>
                  <a:schemeClr val="accent2">
                    <a:lumMod val="7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n>
                <a:solidFill>
                  <a:schemeClr val="accent2">
                    <a:lumMod val="7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6512" y="5857892"/>
            <a:ext cx="183928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Компьютерщики</a:t>
            </a:r>
          </a:p>
          <a:p>
            <a:pPr algn="ctr"/>
            <a:endParaRPr lang="ru-RU" dirty="0">
              <a:ln>
                <a:solidFill>
                  <a:schemeClr val="accent2">
                    <a:lumMod val="7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4714876" y="4857760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3714744" y="4857760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4214810" y="4286256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3714744" y="3714752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4714876" y="3714752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4143372" y="3143248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3643306" y="2571744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4643438" y="2571744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4071934" y="2000240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4572000" y="1357298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3643306" y="1357298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процесс 23"/>
          <p:cNvSpPr/>
          <p:nvPr/>
        </p:nvSpPr>
        <p:spPr>
          <a:xfrm>
            <a:off x="4643438" y="6000768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процесс 24"/>
          <p:cNvSpPr/>
          <p:nvPr/>
        </p:nvSpPr>
        <p:spPr>
          <a:xfrm>
            <a:off x="3714744" y="6000768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4214810" y="5429264"/>
            <a:ext cx="842962" cy="469772"/>
          </a:xfrm>
          <a:prstGeom prst="flowChartProces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</TotalTime>
  <Words>741</Words>
  <Application>Microsoft Office PowerPoint</Application>
  <PresentationFormat>Экран (4:3)</PresentationFormat>
  <Paragraphs>69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106</cp:revision>
  <dcterms:created xsi:type="dcterms:W3CDTF">2018-10-28T09:24:35Z</dcterms:created>
  <dcterms:modified xsi:type="dcterms:W3CDTF">2019-01-15T07:13:31Z</dcterms:modified>
</cp:coreProperties>
</file>